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0" r:id="rId2"/>
  </p:sldMasterIdLst>
  <p:notesMasterIdLst>
    <p:notesMasterId r:id="rId14"/>
  </p:notesMasterIdLst>
  <p:handoutMasterIdLst>
    <p:handoutMasterId r:id="rId15"/>
  </p:handoutMasterIdLst>
  <p:sldIdLst>
    <p:sldId id="256" r:id="rId3"/>
    <p:sldId id="257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</p:sldIdLst>
  <p:sldSz cx="12192000" cy="6858000"/>
  <p:notesSz cx="6797675" cy="9926638"/>
  <p:embeddedFontLst>
    <p:embeddedFont>
      <p:font typeface="Wingdings 2" panose="05020102010507070707" pitchFamily="18" charset="2"/>
      <p:regular r:id="rId16"/>
    </p:embeddedFont>
    <p:embeddedFont>
      <p:font typeface="Helvetica" panose="020B0604020202020204" pitchFamily="3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ill Sans MT" panose="020B0502020104020203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idin JALILZADEH" initials="AJ" lastIdx="1" clrIdx="0">
    <p:extLst>
      <p:ext uri="{19B8F6BF-5375-455C-9EA6-DF929625EA0E}">
        <p15:presenceInfo xmlns:p15="http://schemas.microsoft.com/office/powerpoint/2012/main" userId="S-1-5-21-371399076-3047136788-812747186-7416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00FF"/>
    <a:srgbClr val="FF0066"/>
    <a:srgbClr val="FF6699"/>
    <a:srgbClr val="D4DFF4"/>
    <a:srgbClr val="ADC1E9"/>
    <a:srgbClr val="CCCCFF"/>
    <a:srgbClr val="666699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7D292-7978-4EDE-A372-A6ACDFED984F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B3C959-8373-4828-90E6-69ECDFC4F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83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4AAF9-6045-4E1D-A565-B61C5A85F658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39087C-7BE0-474D-9BAC-8AE365DC0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40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PA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D1F9E6-7736-4C24-B166-48BCB8E56233}" type="datetime5">
              <a:rPr lang="en-GB"/>
              <a:pPr>
                <a:defRPr/>
              </a:pPr>
              <a:t>8-Mar-22</a:t>
            </a:fld>
            <a:endParaRPr lang="en-GB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5787" y="6524774"/>
            <a:ext cx="2015827" cy="3332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dirty="0"/>
              <a:t>M. Dhyani</a:t>
            </a:r>
          </a:p>
        </p:txBody>
      </p:sp>
    </p:spTree>
    <p:extLst>
      <p:ext uri="{BB962C8B-B14F-4D97-AF65-F5344CB8AC3E}">
        <p14:creationId xmlns:p14="http://schemas.microsoft.com/office/powerpoint/2010/main" val="42892029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38392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48A273-C458-49F5-A889-40022F24036D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dirty="0"/>
              <a:t>A Shaikh</a:t>
            </a:r>
          </a:p>
        </p:txBody>
      </p:sp>
    </p:spTree>
    <p:extLst>
      <p:ext uri="{BB962C8B-B14F-4D97-AF65-F5344CB8AC3E}">
        <p14:creationId xmlns:p14="http://schemas.microsoft.com/office/powerpoint/2010/main" val="946632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2D304-B407-4679-9C8C-30C16D7C12EC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1731680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0378C1-2863-4F21-8F11-A8D62ECB25BF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8146930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FD0E60-1E96-48DC-99DD-0625D7F9D0C0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7638156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137C1A-7555-4ACA-B899-A799132E74C1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5286681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60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060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E26683-DFA5-4F43-A313-28793EFDF752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7047844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D94F6D-F7CD-4918-ADD2-45FF9E085E20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2094560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446BF-E896-47AB-A277-48E611BC3F5A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23305858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FEBBF5-24B9-442D-ABBB-76A30443C51C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42011161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89"/>
            <a:ext cx="53848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EC6AE0-2F2D-4356-B12F-6E5ACA3DE392}" type="datetime5">
              <a:rPr lang="en-GB"/>
              <a:pPr>
                <a:defRPr/>
              </a:pPr>
              <a:t>8-Mar-22</a:t>
            </a:fld>
            <a:endParaRPr lang="en-GB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12161660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95316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3344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324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Line 12"/>
          <p:cNvSpPr>
            <a:spLocks noChangeShapeType="1"/>
          </p:cNvSpPr>
          <p:nvPr/>
        </p:nvSpPr>
        <p:spPr bwMode="auto">
          <a:xfrm>
            <a:off x="-46566" y="6597650"/>
            <a:ext cx="12238567" cy="0"/>
          </a:xfrm>
          <a:prstGeom prst="line">
            <a:avLst/>
          </a:prstGeom>
          <a:noFill/>
          <a:ln w="19050">
            <a:solidFill>
              <a:srgbClr val="CFAFE7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GB" sz="1800"/>
          </a:p>
        </p:txBody>
      </p:sp>
      <p:sp>
        <p:nvSpPr>
          <p:cNvPr id="3" name="Text Box 20"/>
          <p:cNvSpPr txBox="1">
            <a:spLocks noChangeArrowheads="1"/>
          </p:cNvSpPr>
          <p:nvPr/>
        </p:nvSpPr>
        <p:spPr bwMode="auto">
          <a:xfrm>
            <a:off x="11518901" y="6565901"/>
            <a:ext cx="6731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9DD217F6-6C63-46F9-AD02-6A4762391631}" type="slidenum">
              <a:rPr lang="en-GB" sz="1200" b="0" smtClean="0"/>
              <a:pPr algn="r" eaLnBrk="1" hangingPunct="1">
                <a:spcBef>
                  <a:spcPct val="50000"/>
                </a:spcBef>
                <a:defRPr/>
              </a:pPr>
              <a:t>‹#›</a:t>
            </a:fld>
            <a:endParaRPr lang="en-GB" sz="1200" b="0" dirty="0"/>
          </a:p>
        </p:txBody>
      </p:sp>
      <p:pic>
        <p:nvPicPr>
          <p:cNvPr id="7" name="Picture 6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9DD02D85-DED2-40EA-BDB8-62543432782F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45" y="116632"/>
            <a:ext cx="2973625" cy="73478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3323306" y="332657"/>
            <a:ext cx="88329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/>
            </a:pPr>
            <a:r>
              <a:rPr lang="en-US" sz="1800" dirty="0">
                <a:latin typeface="Helvetica"/>
                <a:ea typeface="Helvetica"/>
                <a:cs typeface="Helvetica"/>
                <a:sym typeface="Helvetica"/>
              </a:rPr>
              <a:t>Introduction to Algorithms  </a:t>
            </a:r>
            <a:r>
              <a:rPr lang="en-GB" sz="18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CELEN0</a:t>
            </a:r>
            <a:r>
              <a:rPr lang="en-US" sz="18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86</a:t>
            </a:r>
            <a:endParaRPr lang="en-US" sz="1800" dirty="0">
              <a:solidFill>
                <a:srgbClr val="002452"/>
              </a:solidFill>
            </a:endParaRPr>
          </a:p>
          <a:p>
            <a:pPr lvl="0" algn="l">
              <a:defRPr sz="1800"/>
            </a:pPr>
            <a:endParaRPr lang="en-US" sz="1800" dirty="0"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42440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567548"/>
            <a:ext cx="10993549" cy="1476102"/>
          </a:xfrm>
        </p:spPr>
        <p:txBody>
          <a:bodyPr>
            <a:normAutofit/>
          </a:bodyPr>
          <a:lstStyle/>
          <a:p>
            <a:r>
              <a:rPr lang="en-NZ" dirty="0" smtClean="0"/>
              <a:t> </a:t>
            </a:r>
            <a:endParaRPr lang="en-US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682" y="1136467"/>
            <a:ext cx="10993546" cy="1204716"/>
          </a:xfrm>
        </p:spPr>
        <p:txBody>
          <a:bodyPr>
            <a:normAutofit fontScale="85000" lnSpcReduction="20000"/>
          </a:bodyPr>
          <a:lstStyle/>
          <a:p>
            <a:endParaRPr lang="en-US" dirty="0" smtClean="0"/>
          </a:p>
          <a:p>
            <a:r>
              <a:rPr lang="en-NZ" dirty="0"/>
              <a:t> </a:t>
            </a:r>
            <a:r>
              <a:rPr lang="en-NZ" dirty="0" smtClean="0"/>
              <a:t>                                                               - </a:t>
            </a:r>
            <a:r>
              <a:rPr lang="en-NZ" sz="6500" dirty="0"/>
              <a:t> </a:t>
            </a:r>
            <a:endParaRPr lang="en-US" sz="5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406" y="743433"/>
            <a:ext cx="2342334" cy="234233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33591" y="3605341"/>
            <a:ext cx="10578843" cy="1972491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NZ" sz="9600" dirty="0" smtClean="0">
                <a:solidFill>
                  <a:srgbClr val="FF0000"/>
                </a:solidFill>
              </a:rPr>
              <a:t>Lecture </a:t>
            </a:r>
            <a:r>
              <a:rPr lang="en-NZ" sz="9600" dirty="0" smtClean="0">
                <a:solidFill>
                  <a:srgbClr val="FF0000"/>
                </a:solidFill>
              </a:rPr>
              <a:t>4  </a:t>
            </a:r>
            <a:endParaRPr lang="en-NZ" sz="9600" dirty="0" smtClean="0">
              <a:solidFill>
                <a:srgbClr val="FF0000"/>
              </a:solidFill>
            </a:endParaRPr>
          </a:p>
          <a:p>
            <a:pPr algn="ctr"/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587822"/>
            <a:ext cx="3344090" cy="2471813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55810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Numbered lists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92" y="2068373"/>
            <a:ext cx="4421841" cy="226849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5120640" y="1963871"/>
            <a:ext cx="0" cy="45414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786846" y="2364377"/>
            <a:ext cx="2528256" cy="147732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\begin{enumerate}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\item 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\item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\item</a:t>
            </a:r>
          </a:p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\end{enumerate}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2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Bullet-point lists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982" y="1965437"/>
            <a:ext cx="4699817" cy="220161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5172892" y="1963871"/>
            <a:ext cx="0" cy="45414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839098" y="2364377"/>
            <a:ext cx="2252540" cy="147732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\begin{itemize}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\item 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\item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\item</a:t>
            </a:r>
          </a:p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\end{itemize}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581192" y="4153987"/>
            <a:ext cx="10692054" cy="261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839098" y="4397829"/>
            <a:ext cx="2252540" cy="147732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\begin{itemize}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\item[*] 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NZ" b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item[--]</a:t>
            </a:r>
            <a:endParaRPr lang="en-NZ" b="1" dirty="0" smtClean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\item[o]</a:t>
            </a:r>
          </a:p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\end{itemize}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40" y="4245429"/>
            <a:ext cx="4439015" cy="216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517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Mathematics - cases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394" y="1904826"/>
            <a:ext cx="4684460" cy="17005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29006" y="3794219"/>
            <a:ext cx="4733988" cy="2308324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\begin{equation}</a:t>
            </a:r>
          </a:p>
          <a:p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|x|=</a:t>
            </a:r>
          </a:p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\begin{cases}</a:t>
            </a:r>
          </a:p>
          <a:p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x &amp; \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textrm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{if} \,\, x \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geq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0 \\</a:t>
            </a:r>
          </a:p>
          <a:p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-x &amp; \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textrm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{if} \,\, x \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leq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0 \\</a:t>
            </a:r>
          </a:p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\end{cases}</a:t>
            </a:r>
          </a:p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\end{equation}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93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Making tables – </a:t>
            </a:r>
            <a:r>
              <a:rPr lang="en-NZ" b="1" cap="non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tabular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b="1" cap="non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</a:t>
            </a:r>
            <a:endParaRPr lang="en-US" b="1" cap="none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11583" y="2116182"/>
            <a:ext cx="53688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\begin{table</a:t>
            </a:r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NZ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[h]</a:t>
            </a:r>
          </a:p>
          <a:p>
            <a:r>
              <a:rPr lang="en-NZ" sz="24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NZ" sz="2400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centering</a:t>
            </a:r>
            <a:endParaRPr lang="en-NZ" sz="2400" dirty="0" smtClean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\begin{tabular}</a:t>
            </a:r>
            <a:r>
              <a:rPr lang="en-NZ" sz="2400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NZ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columns</a:t>
            </a:r>
            <a:r>
              <a:rPr lang="en-NZ" sz="2400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row 1 </a:t>
            </a:r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row 2 </a:t>
            </a:r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last row </a:t>
            </a:r>
            <a:endParaRPr lang="en-NZ" sz="24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\end{tabular</a:t>
            </a:r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NZ" sz="24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\caption</a:t>
            </a:r>
            <a:r>
              <a:rPr lang="en-NZ" sz="2400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NZ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Table description</a:t>
            </a:r>
            <a:r>
              <a:rPr lang="en-NZ" sz="2400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Z" sz="2400" dirty="0" smtClean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\end{table}</a:t>
            </a:r>
            <a:endParaRPr lang="en-US" sz="24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76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Making tables – </a:t>
            </a:r>
            <a:r>
              <a:rPr lang="en-NZ" b="1" cap="non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tabular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b="1" cap="non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</a:t>
            </a:r>
            <a:endParaRPr lang="en-US" b="1" cap="none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9447" y="1881047"/>
            <a:ext cx="458506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\begin{table}</a:t>
            </a: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\begin{tabular}{</a:t>
            </a:r>
            <a:r>
              <a:rPr lang="en-NZ" sz="24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columns</a:t>
            </a:r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row 1 </a:t>
            </a:r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row 2 </a:t>
            </a:r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last row </a:t>
            </a:r>
            <a:endParaRPr lang="en-NZ" sz="24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\end{tabular}</a:t>
            </a: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\end{table}</a:t>
            </a:r>
            <a:endParaRPr lang="en-US" sz="24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5094509" y="1985554"/>
            <a:ext cx="0" cy="45589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12525" y="2272936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NZ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ccc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Z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51714" y="2717071"/>
            <a:ext cx="4623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Creates </a:t>
            </a:r>
            <a:r>
              <a:rPr lang="en-NZ" dirty="0" smtClean="0">
                <a:solidFill>
                  <a:srgbClr val="0000FF"/>
                </a:solidFill>
              </a:rPr>
              <a:t>three</a:t>
            </a:r>
            <a:r>
              <a:rPr lang="en-NZ" dirty="0" smtClean="0"/>
              <a:t> columns with </a:t>
            </a:r>
            <a:r>
              <a:rPr lang="en-NZ" dirty="0" smtClean="0">
                <a:solidFill>
                  <a:srgbClr val="0000FF"/>
                </a:solidFill>
              </a:rPr>
              <a:t>centre-aligned</a:t>
            </a:r>
            <a:r>
              <a:rPr lang="en-NZ" dirty="0" smtClean="0"/>
              <a:t> text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86547" y="3391994"/>
            <a:ext cx="2803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NZ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ll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Z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25736" y="3836129"/>
            <a:ext cx="4184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Creates </a:t>
            </a:r>
            <a:r>
              <a:rPr lang="en-NZ" dirty="0" smtClean="0">
                <a:solidFill>
                  <a:srgbClr val="0000FF"/>
                </a:solidFill>
              </a:rPr>
              <a:t>two</a:t>
            </a:r>
            <a:r>
              <a:rPr lang="en-NZ" dirty="0" smtClean="0"/>
              <a:t> columns with </a:t>
            </a:r>
            <a:r>
              <a:rPr lang="en-NZ" dirty="0" smtClean="0">
                <a:solidFill>
                  <a:srgbClr val="0000FF"/>
                </a:solidFill>
              </a:rPr>
              <a:t>left-aligned</a:t>
            </a:r>
            <a:r>
              <a:rPr lang="en-NZ" dirty="0" smtClean="0"/>
              <a:t> text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586547" y="4397833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NZ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rrrr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Z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25736" y="4841968"/>
            <a:ext cx="4344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Creates </a:t>
            </a:r>
            <a:r>
              <a:rPr lang="en-NZ" dirty="0" smtClean="0">
                <a:solidFill>
                  <a:srgbClr val="0000FF"/>
                </a:solidFill>
              </a:rPr>
              <a:t>four</a:t>
            </a:r>
            <a:r>
              <a:rPr lang="en-NZ" dirty="0" smtClean="0"/>
              <a:t> columns with </a:t>
            </a:r>
            <a:r>
              <a:rPr lang="en-NZ" dirty="0" smtClean="0">
                <a:solidFill>
                  <a:srgbClr val="0000FF"/>
                </a:solidFill>
              </a:rPr>
              <a:t>right-aligned</a:t>
            </a:r>
            <a:r>
              <a:rPr lang="en-NZ" dirty="0" smtClean="0"/>
              <a:t> text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573484" y="5390611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NZ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crl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Z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12673" y="5834746"/>
            <a:ext cx="602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Creates </a:t>
            </a:r>
            <a:r>
              <a:rPr lang="en-NZ" dirty="0" smtClean="0">
                <a:solidFill>
                  <a:srgbClr val="0000FF"/>
                </a:solidFill>
              </a:rPr>
              <a:t>three</a:t>
            </a:r>
            <a:r>
              <a:rPr lang="en-NZ" dirty="0" smtClean="0"/>
              <a:t> columns with </a:t>
            </a:r>
            <a:r>
              <a:rPr lang="en-NZ" dirty="0" smtClean="0">
                <a:solidFill>
                  <a:srgbClr val="0000FF"/>
                </a:solidFill>
              </a:rPr>
              <a:t>centre- right- and left-aligned</a:t>
            </a:r>
            <a:r>
              <a:rPr lang="en-NZ" dirty="0" smtClean="0"/>
              <a:t> text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581192" y="2285999"/>
            <a:ext cx="4408819" cy="369332"/>
          </a:xfrm>
          <a:prstGeom prst="round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35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Making tables – </a:t>
            </a:r>
            <a:r>
              <a:rPr lang="en-NZ" b="1" cap="non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tabular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b="1" cap="non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</a:t>
            </a:r>
            <a:endParaRPr lang="en-US" b="1" cap="none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9447" y="1881047"/>
            <a:ext cx="458506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\begin{table}</a:t>
            </a: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\begin{tabular}{</a:t>
            </a:r>
            <a:r>
              <a:rPr lang="en-NZ" sz="24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columns</a:t>
            </a:r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row 1 </a:t>
            </a:r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row 2 </a:t>
            </a:r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last row </a:t>
            </a:r>
            <a:endParaRPr lang="en-NZ" sz="24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\end{tabular}</a:t>
            </a: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\end{table}</a:t>
            </a:r>
            <a:endParaRPr lang="en-US" sz="24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5094509" y="1985554"/>
            <a:ext cx="0" cy="455893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12525" y="2272936"/>
            <a:ext cx="321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NZ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c|c|c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Z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51714" y="2717071"/>
            <a:ext cx="46752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Creates </a:t>
            </a:r>
            <a:r>
              <a:rPr lang="en-NZ" dirty="0" smtClean="0">
                <a:solidFill>
                  <a:srgbClr val="0000FF"/>
                </a:solidFill>
              </a:rPr>
              <a:t>three</a:t>
            </a:r>
            <a:r>
              <a:rPr lang="en-NZ" dirty="0" smtClean="0"/>
              <a:t> columns with </a:t>
            </a:r>
            <a:r>
              <a:rPr lang="en-NZ" dirty="0" smtClean="0">
                <a:solidFill>
                  <a:srgbClr val="0000FF"/>
                </a:solidFill>
              </a:rPr>
              <a:t>centre-aligned</a:t>
            </a:r>
            <a:r>
              <a:rPr lang="en-NZ" dirty="0" smtClean="0"/>
              <a:t> text.</a:t>
            </a:r>
          </a:p>
          <a:p>
            <a:r>
              <a:rPr lang="en-NZ" dirty="0" smtClean="0"/>
              <a:t>Columns are separated by a </a:t>
            </a:r>
            <a:r>
              <a:rPr lang="en-NZ" dirty="0" smtClean="0">
                <a:solidFill>
                  <a:srgbClr val="0000FF"/>
                </a:solidFill>
              </a:rPr>
              <a:t>wall (vertical line | )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86547" y="4254145"/>
            <a:ext cx="3217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}{</a:t>
            </a:r>
            <a:r>
              <a:rPr lang="en-NZ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en-NZ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l|l</a:t>
            </a:r>
            <a:r>
              <a:rPr lang="en-NZ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en-NZ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NZ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25736" y="4698280"/>
            <a:ext cx="4235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Creates </a:t>
            </a:r>
            <a:r>
              <a:rPr lang="en-NZ" dirty="0" smtClean="0">
                <a:solidFill>
                  <a:srgbClr val="0000FF"/>
                </a:solidFill>
              </a:rPr>
              <a:t>two</a:t>
            </a:r>
            <a:r>
              <a:rPr lang="en-NZ" dirty="0" smtClean="0"/>
              <a:t> columns with </a:t>
            </a:r>
            <a:r>
              <a:rPr lang="en-NZ" dirty="0" smtClean="0">
                <a:solidFill>
                  <a:srgbClr val="0000FF"/>
                </a:solidFill>
              </a:rPr>
              <a:t>left-aligned</a:t>
            </a:r>
            <a:r>
              <a:rPr lang="en-NZ" dirty="0" smtClean="0"/>
              <a:t> text.</a:t>
            </a:r>
          </a:p>
          <a:p>
            <a:r>
              <a:rPr lang="en-NZ" dirty="0" smtClean="0"/>
              <a:t>The table will have </a:t>
            </a:r>
            <a:r>
              <a:rPr lang="en-NZ" dirty="0" smtClean="0">
                <a:solidFill>
                  <a:srgbClr val="0000FF"/>
                </a:solidFill>
              </a:rPr>
              <a:t>side-walls</a:t>
            </a:r>
            <a:r>
              <a:rPr lang="en-NZ" dirty="0" smtClean="0"/>
              <a:t> too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81192" y="2285999"/>
            <a:ext cx="4408819" cy="369332"/>
          </a:xfrm>
          <a:prstGeom prst="round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515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Making tables – </a:t>
            </a:r>
            <a:r>
              <a:rPr lang="en-NZ" b="1" cap="non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tabular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b="1" cap="non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environment</a:t>
            </a:r>
            <a:endParaRPr lang="en-US" b="1" cap="none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9447" y="1881047"/>
            <a:ext cx="45850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\begin{table}</a:t>
            </a: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\begin{tabular}{</a:t>
            </a:r>
            <a:r>
              <a:rPr lang="en-NZ" sz="24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columns</a:t>
            </a:r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row 1 </a:t>
            </a:r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</a:p>
          <a:p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NZ" sz="2400" dirty="0" err="1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hline</a:t>
            </a:r>
            <a:endParaRPr lang="en-NZ" sz="2400" dirty="0" smtClean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row 2 </a:t>
            </a:r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</a:p>
          <a:p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NZ" sz="2400" dirty="0" err="1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hline</a:t>
            </a:r>
            <a:endParaRPr lang="en-NZ" sz="2400" dirty="0" smtClean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NZ" sz="2400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last row </a:t>
            </a:r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\\</a:t>
            </a:r>
          </a:p>
          <a:p>
            <a:r>
              <a:rPr lang="en-NZ" sz="24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NZ" sz="2400" dirty="0" err="1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hline</a:t>
            </a:r>
            <a:endParaRPr lang="en-NZ" sz="2400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\end{tabular}</a:t>
            </a:r>
          </a:p>
          <a:p>
            <a:r>
              <a:rPr lang="en-NZ" sz="2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\end{table}</a:t>
            </a:r>
            <a:endParaRPr lang="en-US" sz="24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H="1" flipV="1">
            <a:off x="1998617" y="3187337"/>
            <a:ext cx="3291840" cy="261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841863" y="3226525"/>
            <a:ext cx="3474720" cy="7315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434147" y="3056706"/>
            <a:ext cx="5338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Separates each row with a </a:t>
            </a:r>
            <a:r>
              <a:rPr lang="en-NZ" sz="2400" dirty="0" smtClean="0">
                <a:solidFill>
                  <a:srgbClr val="0000FF"/>
                </a:solidFill>
              </a:rPr>
              <a:t>horizontal line</a:t>
            </a:r>
            <a:endParaRPr lang="en-US" sz="2400" dirty="0">
              <a:solidFill>
                <a:srgbClr val="0000FF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2451465" y="5773783"/>
            <a:ext cx="3270066" cy="217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743303" y="5508173"/>
            <a:ext cx="62728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Closes the bottom of table with a </a:t>
            </a:r>
            <a:r>
              <a:rPr lang="en-NZ" sz="2400" dirty="0" smtClean="0">
                <a:solidFill>
                  <a:srgbClr val="0000FF"/>
                </a:solidFill>
              </a:rPr>
              <a:t>horizontal line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143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7241" y="1841079"/>
            <a:ext cx="5325077" cy="21300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51564" y="4096232"/>
            <a:ext cx="3493264" cy="2031325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\begin{table}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[h]</a:t>
            </a:r>
          </a:p>
          <a:p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\begin{tabular}</a:t>
            </a:r>
            <a:r>
              <a:rPr lang="en-NZ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NZ" b="1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en-NZ" b="1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l|r|c</a:t>
            </a:r>
            <a:r>
              <a:rPr lang="en-NZ" b="1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en-NZ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75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Including </a:t>
            </a:r>
            <a:r>
              <a:rPr lang="en-NZ" dirty="0" smtClean="0">
                <a:solidFill>
                  <a:srgbClr val="FF0000"/>
                </a:solidFill>
              </a:rPr>
              <a:t>figures/images/pictures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1072" y="1985550"/>
            <a:ext cx="10764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We first need to include a </a:t>
            </a:r>
            <a:r>
              <a:rPr lang="en-NZ" sz="2400" dirty="0" smtClean="0">
                <a:solidFill>
                  <a:srgbClr val="0000FF"/>
                </a:solidFill>
              </a:rPr>
              <a:t>package</a:t>
            </a:r>
            <a:r>
              <a:rPr lang="en-NZ" sz="2400" dirty="0" smtClean="0"/>
              <a:t> to be able to attach figures/pictures into our text.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2978331" y="2716809"/>
            <a:ext cx="531658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documentclass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[a4paper,11pt]{article}</a:t>
            </a:r>
          </a:p>
          <a:p>
            <a:endParaRPr lang="en-NZ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NZ" b="1" dirty="0" err="1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usepackage</a:t>
            </a:r>
            <a:r>
              <a:rPr lang="en-NZ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NZ" b="1" dirty="0" err="1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graphicx</a:t>
            </a:r>
            <a:r>
              <a:rPr lang="en-NZ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\begin{document}</a:t>
            </a:r>
          </a:p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  <a:br>
              <a:rPr lang="en-US" dirty="0"/>
            </a:b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838992" y="2716809"/>
            <a:ext cx="5455920" cy="259977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43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cap="none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NZ" b="1" cap="none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igure environment</a:t>
            </a:r>
            <a:endParaRPr lang="en-US" b="1" cap="none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1341" y="2197253"/>
            <a:ext cx="1149545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2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\begin{figure}</a:t>
            </a:r>
            <a:r>
              <a:rPr lang="en-NZ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[h/t] </a:t>
            </a:r>
            <a:r>
              <a:rPr lang="en-NZ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picture position h:=here; t:=top of the page</a:t>
            </a:r>
          </a:p>
          <a:p>
            <a:r>
              <a:rPr lang="en-NZ" sz="30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NZ" sz="3000" dirty="0" err="1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centering</a:t>
            </a:r>
            <a:endParaRPr lang="en-NZ" sz="3000" dirty="0" smtClean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sz="30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NZ" sz="3000" dirty="0" err="1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includegraphics</a:t>
            </a:r>
            <a:r>
              <a:rPr lang="en-NZ" sz="3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[scale=…]{</a:t>
            </a:r>
            <a:r>
              <a:rPr lang="en-NZ" sz="3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image_file_name</a:t>
            </a:r>
            <a:r>
              <a:rPr lang="en-NZ" sz="3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NZ" sz="30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\caption{…}</a:t>
            </a:r>
          </a:p>
          <a:p>
            <a:r>
              <a:rPr lang="en-NZ" sz="3000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\label{…}</a:t>
            </a:r>
          </a:p>
          <a:p>
            <a:r>
              <a:rPr lang="en-NZ" sz="32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\end{figure}</a:t>
            </a:r>
            <a:endParaRPr lang="en-US" sz="32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54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1_UCL Kazakhstan">
  <a:themeElements>
    <a:clrScheme name="UCL Kazakhsta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UCL Kazakhsta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UCL Kazakhsta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10513</TotalTime>
  <Words>428</Words>
  <Application>Microsoft Office PowerPoint</Application>
  <PresentationFormat>Widescreen</PresentationFormat>
  <Paragraphs>119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Courier New</vt:lpstr>
      <vt:lpstr>Wingdings 2</vt:lpstr>
      <vt:lpstr>Helvetica</vt:lpstr>
      <vt:lpstr>Calibri</vt:lpstr>
      <vt:lpstr>Gill Sans MT</vt:lpstr>
      <vt:lpstr>Arial</vt:lpstr>
      <vt:lpstr>Dividend</vt:lpstr>
      <vt:lpstr>1_UCL Kazakhstan</vt:lpstr>
      <vt:lpstr> </vt:lpstr>
      <vt:lpstr>Mathematics - cases</vt:lpstr>
      <vt:lpstr>Making tables – tabular environment</vt:lpstr>
      <vt:lpstr>Making tables – tabular environment</vt:lpstr>
      <vt:lpstr>Making tables – tabular environment</vt:lpstr>
      <vt:lpstr>Making tables – tabular environment</vt:lpstr>
      <vt:lpstr>example</vt:lpstr>
      <vt:lpstr>Including figures/images/pictures</vt:lpstr>
      <vt:lpstr>figure environment</vt:lpstr>
      <vt:lpstr>Numbered lists</vt:lpstr>
      <vt:lpstr>Bullet-point lists</vt:lpstr>
    </vt:vector>
  </TitlesOfParts>
  <Company>The University of Nottingham Ningbo 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LATEX</dc:title>
  <dc:creator>Heather Callaghan</dc:creator>
  <cp:lastModifiedBy>Aidin JALILZADEH</cp:lastModifiedBy>
  <cp:revision>304</cp:revision>
  <cp:lastPrinted>2020-03-13T05:36:27Z</cp:lastPrinted>
  <dcterms:created xsi:type="dcterms:W3CDTF">2020-03-10T06:29:02Z</dcterms:created>
  <dcterms:modified xsi:type="dcterms:W3CDTF">2022-03-08T14:37:11Z</dcterms:modified>
</cp:coreProperties>
</file>

<file path=docProps/thumbnail.jpeg>
</file>